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66" r:id="rId6"/>
    <p:sldId id="259" r:id="rId7"/>
    <p:sldId id="267" r:id="rId8"/>
    <p:sldId id="260" r:id="rId9"/>
    <p:sldId id="268" r:id="rId10"/>
    <p:sldId id="261" r:id="rId11"/>
    <p:sldId id="269" r:id="rId12"/>
    <p:sldId id="262" r:id="rId13"/>
    <p:sldId id="263" r:id="rId14"/>
    <p:sldId id="264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0A6F-CA8C-4421-90AD-7096D5E7C0B5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1D3C3-26D1-4718-8FFE-28691C01E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0A6F-CA8C-4421-90AD-7096D5E7C0B5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1D3C3-26D1-4718-8FFE-28691C01E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0A6F-CA8C-4421-90AD-7096D5E7C0B5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1D3C3-26D1-4718-8FFE-28691C01E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0A6F-CA8C-4421-90AD-7096D5E7C0B5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1D3C3-26D1-4718-8FFE-28691C01E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0A6F-CA8C-4421-90AD-7096D5E7C0B5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1D3C3-26D1-4718-8FFE-28691C01E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0A6F-CA8C-4421-90AD-7096D5E7C0B5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1D3C3-26D1-4718-8FFE-28691C01E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0A6F-CA8C-4421-90AD-7096D5E7C0B5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1D3C3-26D1-4718-8FFE-28691C01E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0A6F-CA8C-4421-90AD-7096D5E7C0B5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1D3C3-26D1-4718-8FFE-28691C01E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0A6F-CA8C-4421-90AD-7096D5E7C0B5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1D3C3-26D1-4718-8FFE-28691C01E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0A6F-CA8C-4421-90AD-7096D5E7C0B5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1D3C3-26D1-4718-8FFE-28691C01E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0A6F-CA8C-4421-90AD-7096D5E7C0B5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1D3C3-26D1-4718-8FFE-28691C01E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80A6F-CA8C-4421-90AD-7096D5E7C0B5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1D3C3-26D1-4718-8FFE-28691C01E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photos.demandstudios.com/getty/article/81/237/87808621_X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Eras Bold ITC" pitchFamily="34" charset="0"/>
              </a:rPr>
              <a:t>The Adventures of the Swiss Miss Marshmallows</a:t>
            </a:r>
            <a:endParaRPr lang="en-US" dirty="0">
              <a:latin typeface="Eras Bold ITC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4267200"/>
            <a:ext cx="6400800" cy="1752600"/>
          </a:xfrm>
        </p:spPr>
        <p:txBody>
          <a:bodyPr>
            <a:normAutofit lnSpcReduction="10000"/>
          </a:bodyPr>
          <a:lstStyle/>
          <a:p>
            <a:endParaRPr lang="en-US" sz="2400" dirty="0" smtClean="0">
              <a:latin typeface="Eras Bold ITC" pitchFamily="34" charset="0"/>
            </a:endParaRPr>
          </a:p>
          <a:p>
            <a:endParaRPr lang="en-US" sz="2400" dirty="0" smtClean="0">
              <a:latin typeface="Eras Bold ITC" pitchFamily="34" charset="0"/>
            </a:endParaRPr>
          </a:p>
          <a:p>
            <a:r>
              <a:rPr lang="en-US" sz="2400" dirty="0" smtClean="0">
                <a:latin typeface="Eras Bold ITC" pitchFamily="34" charset="0"/>
              </a:rPr>
              <a:t>By </a:t>
            </a:r>
            <a:r>
              <a:rPr lang="en-US" sz="2400" dirty="0" err="1" smtClean="0">
                <a:latin typeface="Eras Bold ITC" pitchFamily="34" charset="0"/>
              </a:rPr>
              <a:t>Skyler</a:t>
            </a:r>
            <a:r>
              <a:rPr lang="en-US" sz="2400" dirty="0" smtClean="0">
                <a:latin typeface="Eras Bold ITC" pitchFamily="34" charset="0"/>
              </a:rPr>
              <a:t> Northcutt &amp;</a:t>
            </a:r>
          </a:p>
          <a:p>
            <a:r>
              <a:rPr lang="en-US" sz="2400" dirty="0" smtClean="0">
                <a:latin typeface="Eras Bold ITC" pitchFamily="34" charset="0"/>
              </a:rPr>
              <a:t>Vivian </a:t>
            </a:r>
            <a:r>
              <a:rPr lang="en-US" sz="2400" dirty="0" err="1" smtClean="0">
                <a:latin typeface="Eras Bold ITC" pitchFamily="34" charset="0"/>
              </a:rPr>
              <a:t>Skumpija</a:t>
            </a:r>
            <a:endParaRPr lang="en-US" sz="2400" dirty="0">
              <a:latin typeface="Eras Bold ITC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Eras Bold ITC" pitchFamily="34" charset="0"/>
              </a:rPr>
              <a:t>Marshmallow Count: </a:t>
            </a:r>
            <a:r>
              <a:rPr lang="en-US" dirty="0" err="1" smtClean="0">
                <a:latin typeface="Eras Bold ITC" pitchFamily="34" charset="0"/>
              </a:rPr>
              <a:t>Wegmans</a:t>
            </a:r>
            <a:endParaRPr lang="en-US" dirty="0">
              <a:latin typeface="Eras Bold ITC" pitchFamily="34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962400"/>
            <a:ext cx="3581400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371600"/>
            <a:ext cx="3657600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495800" y="1828800"/>
            <a:ext cx="4267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Eras Light ITC" pitchFamily="34" charset="0"/>
              </a:rPr>
              <a:t>Histogram: </a:t>
            </a:r>
            <a:r>
              <a:rPr lang="en-US" sz="2800" dirty="0" err="1" smtClean="0">
                <a:latin typeface="Eras Light ITC" pitchFamily="34" charset="0"/>
              </a:rPr>
              <a:t>Unimodal</a:t>
            </a:r>
            <a:r>
              <a:rPr lang="en-US" sz="2800" dirty="0" smtClean="0">
                <a:latin typeface="Eras Light ITC" pitchFamily="34" charset="0"/>
              </a:rPr>
              <a:t>, roughly left skewed, (6,29), center roughly at 16, outlier at 29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Eras Light ITC" pitchFamily="34" charset="0"/>
              </a:rPr>
              <a:t>Normal Quartile Plot: Strong and Linear= normal model 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>
                <a:latin typeface="Eras Light ITC" pitchFamily="34" charset="0"/>
              </a:rPr>
              <a:t>Outlier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>
                <a:latin typeface="Eras Light ITC" pitchFamily="34" charset="0"/>
              </a:rPr>
              <a:t>Only whole numbers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Eras Bold ITC" pitchFamily="34" charset="0"/>
              </a:rPr>
              <a:t>Marshmallow Count: </a:t>
            </a:r>
            <a:r>
              <a:rPr lang="en-US" dirty="0" err="1" smtClean="0">
                <a:latin typeface="Eras Bold ITC" pitchFamily="34" charset="0"/>
              </a:rPr>
              <a:t>Wegmans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905000"/>
            <a:ext cx="33528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362200"/>
            <a:ext cx="365760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8915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Eras Bold ITC" pitchFamily="34" charset="0"/>
              </a:rPr>
              <a:t>Marshmallow Count: All Together</a:t>
            </a:r>
            <a:endParaRPr lang="en-US" dirty="0">
              <a:latin typeface="Eras Bold ITC" pitchFamily="34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038600"/>
            <a:ext cx="37338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219200"/>
            <a:ext cx="37338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219200"/>
            <a:ext cx="365760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5" cstate="print"/>
          <a:srcRect b="13333"/>
          <a:stretch>
            <a:fillRect/>
          </a:stretch>
        </p:blipFill>
        <p:spPr bwMode="auto">
          <a:xfrm>
            <a:off x="5105400" y="3886200"/>
            <a:ext cx="3048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Eras Bold ITC" pitchFamily="34" charset="0"/>
              </a:rPr>
              <a:t>Survey: Age Group &amp; Age Group with Preference</a:t>
            </a:r>
            <a:endParaRPr lang="en-US" dirty="0">
              <a:latin typeface="Eras Bold ITC" pitchFamily="34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38100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600200"/>
            <a:ext cx="365760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28600" y="5029200"/>
            <a:ext cx="876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Eras Light ITC" pitchFamily="34" charset="0"/>
              </a:rPr>
              <a:t>Key: A- Adult, E- Elderly, K-Kid, T-Teen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Eras Light ITC" pitchFamily="34" charset="0"/>
              </a:rPr>
              <a:t>Majority of adults and elderly surveyed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Eras Light ITC" pitchFamily="34" charset="0"/>
              </a:rPr>
              <a:t>Most people prefer marshmallows in their hot chocolate</a:t>
            </a:r>
            <a:endParaRPr lang="en-US" dirty="0">
              <a:latin typeface="Eras Light ITC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Eras Bold ITC" pitchFamily="34" charset="0"/>
              </a:rPr>
              <a:t>Survey: Gender &amp; Gender with Preference</a:t>
            </a:r>
            <a:endParaRPr lang="en-US" dirty="0">
              <a:latin typeface="Eras Bold ITC" pitchFamily="34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133600"/>
            <a:ext cx="342900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057400"/>
            <a:ext cx="3810000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81000" y="5181600"/>
            <a:ext cx="876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Eras Light ITC" pitchFamily="34" charset="0"/>
              </a:rPr>
              <a:t>Key: F-Female M-Male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Eras Light ITC" pitchFamily="34" charset="0"/>
              </a:rPr>
              <a:t>Majority of females surveyed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Eras Light ITC" pitchFamily="34" charset="0"/>
              </a:rPr>
              <a:t>Most people prefer marshmallows in their hot chocolate</a:t>
            </a:r>
            <a:endParaRPr lang="en-US" dirty="0">
              <a:latin typeface="Eras Light ITC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Eras Bold ITC"/>
              </a:rPr>
              <a:t>T-Intervals Of Marshmallow Count Conditions</a:t>
            </a:r>
            <a:endParaRPr lang="en-US" dirty="0">
              <a:latin typeface="Eras Bold IT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1905000"/>
            <a:ext cx="3352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800" dirty="0" smtClean="0">
                <a:latin typeface="Eras Light ITC" pitchFamily="34" charset="0"/>
              </a:rPr>
              <a:t>SRS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latin typeface="Eras Light ITC" pitchFamily="34" charset="0"/>
              </a:rPr>
              <a:t>Pop &gt;10n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latin typeface="Eras Light ITC" pitchFamily="34" charset="0"/>
              </a:rPr>
              <a:t>Normal population or &gt; 30</a:t>
            </a:r>
            <a:endParaRPr lang="en-US" sz="2800" dirty="0">
              <a:latin typeface="Eras Light ITC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67200" y="1981200"/>
            <a:ext cx="3657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800" dirty="0" smtClean="0">
                <a:latin typeface="Eras Light ITC" pitchFamily="34" charset="0"/>
              </a:rPr>
              <a:t>Randomized sampling 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latin typeface="Eras Light ITC" pitchFamily="34" charset="0"/>
              </a:rPr>
              <a:t>There are more than 400 packets of Swiss Miss Hot Chocolate; there are more than 1200 packets also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latin typeface="Eras Light ITC" pitchFamily="34" charset="0"/>
              </a:rPr>
              <a:t>40 &gt; 30, 120 &gt;30</a:t>
            </a:r>
            <a:endParaRPr lang="en-US" sz="28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676400" y="27432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371600" y="35814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553200" y="54102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181600" y="54102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04800" y="5943600"/>
            <a:ext cx="784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Eras Light ITC" pitchFamily="34" charset="0"/>
              </a:rPr>
              <a:t>All conditions met, Students’ t model, 1sampTinterval</a:t>
            </a:r>
          </a:p>
          <a:p>
            <a:r>
              <a:rPr lang="en-US" sz="2000" b="1" dirty="0" err="1" smtClean="0">
                <a:latin typeface="Eras Light ITC" pitchFamily="34" charset="0"/>
              </a:rPr>
              <a:t>Df</a:t>
            </a:r>
            <a:r>
              <a:rPr lang="en-US" sz="2000" b="1" dirty="0" smtClean="0">
                <a:latin typeface="Eras Light ITC" pitchFamily="34" charset="0"/>
              </a:rPr>
              <a:t>= 39, </a:t>
            </a:r>
            <a:r>
              <a:rPr lang="en-US" sz="2000" b="1" dirty="0" err="1" smtClean="0">
                <a:latin typeface="Eras Light ITC" pitchFamily="34" charset="0"/>
              </a:rPr>
              <a:t>Df</a:t>
            </a:r>
            <a:r>
              <a:rPr lang="en-US" sz="2000" b="1" dirty="0" smtClean="0">
                <a:latin typeface="Eras Light ITC" pitchFamily="34" charset="0"/>
              </a:rPr>
              <a:t>= 119</a:t>
            </a:r>
            <a:endParaRPr lang="en-US" sz="2000" b="1" dirty="0">
              <a:latin typeface="Eras Light ITC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Eras Bold ITC" pitchFamily="34" charset="0"/>
              </a:rPr>
              <a:t>1SampTInterval: </a:t>
            </a:r>
            <a:r>
              <a:rPr lang="en-US" dirty="0" err="1" smtClean="0">
                <a:latin typeface="Eras Bold ITC" pitchFamily="34" charset="0"/>
              </a:rPr>
              <a:t>Genaurdis</a:t>
            </a:r>
            <a:r>
              <a:rPr lang="en-US" dirty="0" smtClean="0">
                <a:latin typeface="Eras Bold ITC" pitchFamily="34" charset="0"/>
              </a:rPr>
              <a:t> Marshmallows per packet</a:t>
            </a:r>
            <a:endParaRPr lang="en-US" dirty="0">
              <a:latin typeface="Eras Bold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76600"/>
            <a:ext cx="8229600" cy="2849563"/>
          </a:xfrm>
        </p:spPr>
        <p:txBody>
          <a:bodyPr/>
          <a:lstStyle/>
          <a:p>
            <a:r>
              <a:rPr lang="en-US" dirty="0" smtClean="0">
                <a:latin typeface="Eras Light ITC" pitchFamily="34" charset="0"/>
              </a:rPr>
              <a:t>17.3 + 1.55535</a:t>
            </a:r>
          </a:p>
          <a:p>
            <a:r>
              <a:rPr lang="en-US" dirty="0" smtClean="0">
                <a:latin typeface="Eras Light ITC" pitchFamily="34" charset="0"/>
              </a:rPr>
              <a:t>We are 95% confident that the true mean of marshmallows per packet from </a:t>
            </a:r>
            <a:r>
              <a:rPr lang="en-US" dirty="0" err="1" smtClean="0">
                <a:latin typeface="Eras Light ITC" pitchFamily="34" charset="0"/>
              </a:rPr>
              <a:t>Genaurdis</a:t>
            </a:r>
            <a:r>
              <a:rPr lang="en-US" dirty="0" smtClean="0">
                <a:latin typeface="Eras Light ITC" pitchFamily="34" charset="0"/>
              </a:rPr>
              <a:t> is between 15.7447 and 18.8553 marshmallows.</a:t>
            </a:r>
            <a:endParaRPr lang="en-US" dirty="0">
              <a:latin typeface="Eras Light ITC" pitchFamily="34" charset="0"/>
            </a:endParaRPr>
          </a:p>
        </p:txBody>
      </p:sp>
      <p:pic>
        <p:nvPicPr>
          <p:cNvPr id="5" name="Picture 2" descr="http://www.ams.sunysb.edu/~kye/ams102/minitab/ttest/testtequati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981200"/>
            <a:ext cx="3091543" cy="914400"/>
          </a:xfrm>
          <a:prstGeom prst="rect">
            <a:avLst/>
          </a:prstGeom>
          <a:noFill/>
        </p:spPr>
      </p:pic>
      <p:cxnSp>
        <p:nvCxnSpPr>
          <p:cNvPr id="7" name="Straight Connector 6"/>
          <p:cNvCxnSpPr/>
          <p:nvPr/>
        </p:nvCxnSpPr>
        <p:spPr>
          <a:xfrm>
            <a:off x="1752600" y="37338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Eras Bold ITC" pitchFamily="34" charset="0"/>
              </a:rPr>
              <a:t>1SampTInterval: Acme Marshmallows per packet</a:t>
            </a:r>
            <a:endParaRPr lang="en-US" dirty="0">
              <a:latin typeface="Eras Bold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2697163"/>
          </a:xfrm>
        </p:spPr>
        <p:txBody>
          <a:bodyPr/>
          <a:lstStyle/>
          <a:p>
            <a:r>
              <a:rPr lang="en-US" dirty="0" smtClean="0">
                <a:latin typeface="Eras Light ITC" pitchFamily="34" charset="0"/>
              </a:rPr>
              <a:t>15.225 + 1.54907</a:t>
            </a:r>
          </a:p>
          <a:p>
            <a:r>
              <a:rPr lang="en-US" dirty="0" smtClean="0">
                <a:latin typeface="Eras Light ITC" pitchFamily="34" charset="0"/>
              </a:rPr>
              <a:t>We are 95% confident that the true mean of marshmallows per packet from Acme is between 13.6759 and 16.7741 marshmallows.</a:t>
            </a:r>
          </a:p>
          <a:p>
            <a:endParaRPr lang="en-US" dirty="0">
              <a:latin typeface="Eras Light ITC" pitchFamily="34" charset="0"/>
            </a:endParaRPr>
          </a:p>
        </p:txBody>
      </p:sp>
      <p:pic>
        <p:nvPicPr>
          <p:cNvPr id="4" name="Picture 2" descr="http://www.ams.sunysb.edu/~kye/ams102/minitab/ttest/testtequati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905000"/>
            <a:ext cx="3091543" cy="914400"/>
          </a:xfrm>
          <a:prstGeom prst="rect">
            <a:avLst/>
          </a:prstGeom>
          <a:noFill/>
        </p:spPr>
      </p:pic>
      <p:cxnSp>
        <p:nvCxnSpPr>
          <p:cNvPr id="5" name="Straight Connector 4"/>
          <p:cNvCxnSpPr/>
          <p:nvPr/>
        </p:nvCxnSpPr>
        <p:spPr>
          <a:xfrm>
            <a:off x="2133600" y="38862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Eras Bold ITC" pitchFamily="34" charset="0"/>
              </a:rPr>
              <a:t>1SampTInterval: </a:t>
            </a:r>
            <a:r>
              <a:rPr lang="en-US" dirty="0" err="1" smtClean="0">
                <a:latin typeface="Eras Bold ITC" pitchFamily="34" charset="0"/>
              </a:rPr>
              <a:t>Wegmans</a:t>
            </a:r>
            <a:r>
              <a:rPr lang="en-US" dirty="0" smtClean="0">
                <a:latin typeface="Eras Bold ITC" pitchFamily="34" charset="0"/>
              </a:rPr>
              <a:t> Marshmallows per packet</a:t>
            </a:r>
            <a:endParaRPr lang="en-US" dirty="0">
              <a:latin typeface="Eras Bold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2773363"/>
          </a:xfrm>
        </p:spPr>
        <p:txBody>
          <a:bodyPr/>
          <a:lstStyle/>
          <a:p>
            <a:r>
              <a:rPr lang="en-US" dirty="0" smtClean="0">
                <a:latin typeface="Eras Light ITC" pitchFamily="34" charset="0"/>
              </a:rPr>
              <a:t>15.8 + 1.59366</a:t>
            </a:r>
          </a:p>
          <a:p>
            <a:r>
              <a:rPr lang="en-US" dirty="0" smtClean="0">
                <a:latin typeface="Eras Light ITC" pitchFamily="34" charset="0"/>
              </a:rPr>
              <a:t>We are 95% confident that the true mean of marshmallows per packet from </a:t>
            </a:r>
            <a:r>
              <a:rPr lang="en-US" dirty="0" err="1" smtClean="0">
                <a:latin typeface="Eras Light ITC" pitchFamily="34" charset="0"/>
              </a:rPr>
              <a:t>Wegmans</a:t>
            </a:r>
            <a:r>
              <a:rPr lang="en-US" dirty="0" smtClean="0">
                <a:latin typeface="Eras Light ITC" pitchFamily="34" charset="0"/>
              </a:rPr>
              <a:t> is between 14.2063 and 17.3937 marshmallows.</a:t>
            </a:r>
          </a:p>
          <a:p>
            <a:endParaRPr lang="en-US" dirty="0">
              <a:latin typeface="Eras Light ITC" pitchFamily="34" charset="0"/>
            </a:endParaRPr>
          </a:p>
        </p:txBody>
      </p:sp>
      <p:pic>
        <p:nvPicPr>
          <p:cNvPr id="4" name="Picture 2" descr="http://www.ams.sunysb.edu/~kye/ams102/minitab/ttest/testtequati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905000"/>
            <a:ext cx="3091543" cy="914400"/>
          </a:xfrm>
          <a:prstGeom prst="rect">
            <a:avLst/>
          </a:prstGeom>
          <a:noFill/>
        </p:spPr>
      </p:pic>
      <p:cxnSp>
        <p:nvCxnSpPr>
          <p:cNvPr id="5" name="Straight Connector 4"/>
          <p:cNvCxnSpPr/>
          <p:nvPr/>
        </p:nvCxnSpPr>
        <p:spPr>
          <a:xfrm>
            <a:off x="1676400" y="38100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1SampTInterval: All Together Marshmallows per packet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2697163"/>
          </a:xfrm>
        </p:spPr>
        <p:txBody>
          <a:bodyPr/>
          <a:lstStyle/>
          <a:p>
            <a:r>
              <a:rPr lang="en-US" dirty="0" smtClean="0">
                <a:latin typeface="Eras Light ITC" pitchFamily="34" charset="0"/>
              </a:rPr>
              <a:t>16.1083 + .891952</a:t>
            </a:r>
          </a:p>
          <a:p>
            <a:r>
              <a:rPr lang="en-US" dirty="0" smtClean="0">
                <a:latin typeface="Eras Light ITC" pitchFamily="34" charset="0"/>
              </a:rPr>
              <a:t>We are 95% confident that the true mean of marshmallows per packet from all three stores combined is between 15.2164 and 17.0003 marshmallows.</a:t>
            </a:r>
          </a:p>
          <a:p>
            <a:endParaRPr lang="en-US" dirty="0">
              <a:latin typeface="Eras Light ITC" pitchFamily="34" charset="0"/>
            </a:endParaRPr>
          </a:p>
        </p:txBody>
      </p:sp>
      <p:pic>
        <p:nvPicPr>
          <p:cNvPr id="4" name="Picture 2" descr="http://www.ams.sunysb.edu/~kye/ams102/minitab/ttest/testtequati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905000"/>
            <a:ext cx="3091543" cy="914400"/>
          </a:xfrm>
          <a:prstGeom prst="rect">
            <a:avLst/>
          </a:prstGeom>
          <a:noFill/>
        </p:spPr>
      </p:pic>
      <p:cxnSp>
        <p:nvCxnSpPr>
          <p:cNvPr id="5" name="Straight Connector 4"/>
          <p:cNvCxnSpPr/>
          <p:nvPr/>
        </p:nvCxnSpPr>
        <p:spPr>
          <a:xfrm>
            <a:off x="2362200" y="38862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Eras Bold ITC"/>
              </a:rPr>
              <a:t>Description of Project</a:t>
            </a:r>
            <a:endParaRPr lang="en-US" dirty="0">
              <a:latin typeface="Eras Bold IT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latin typeface="Eras Light ITC" pitchFamily="34" charset="0"/>
              </a:rPr>
              <a:t>We planned to research how many marshmallows are packaged in one packet of Swiss Miss Hot Chocolate with marshmallows.</a:t>
            </a:r>
          </a:p>
          <a:p>
            <a:pPr lvl="1"/>
            <a:r>
              <a:rPr lang="en-US" dirty="0" smtClean="0">
                <a:latin typeface="Eras Light ITC" pitchFamily="34" charset="0"/>
              </a:rPr>
              <a:t>See how the amount of marshmallows was distributed per packet</a:t>
            </a:r>
          </a:p>
          <a:p>
            <a:r>
              <a:rPr lang="en-US" dirty="0" smtClean="0">
                <a:latin typeface="Eras Light ITC" pitchFamily="34" charset="0"/>
              </a:rPr>
              <a:t>We surveyed a total of 100 people at </a:t>
            </a:r>
            <a:r>
              <a:rPr lang="en-US" dirty="0" err="1" smtClean="0">
                <a:latin typeface="Eras Light ITC" pitchFamily="34" charset="0"/>
              </a:rPr>
              <a:t>Wegmans</a:t>
            </a:r>
            <a:r>
              <a:rPr lang="en-US" dirty="0" smtClean="0">
                <a:latin typeface="Eras Light ITC" pitchFamily="34" charset="0"/>
              </a:rPr>
              <a:t> to find out their preference in relation to drinking hot chocolate with or without marshmallows</a:t>
            </a:r>
          </a:p>
          <a:p>
            <a:pPr lvl="1"/>
            <a:r>
              <a:rPr lang="en-US" dirty="0" smtClean="0">
                <a:latin typeface="Eras Light ITC" pitchFamily="34" charset="0"/>
              </a:rPr>
              <a:t>Charted their gender, age group, and preference</a:t>
            </a:r>
          </a:p>
          <a:p>
            <a:pPr lvl="1"/>
            <a:r>
              <a:rPr lang="en-US" dirty="0" smtClean="0">
                <a:latin typeface="Eras Light ITC" pitchFamily="34" charset="0"/>
              </a:rPr>
              <a:t>Did this in order to randomize our voluntary response sample</a:t>
            </a:r>
          </a:p>
          <a:p>
            <a:endParaRPr lang="en-US" dirty="0" smtClean="0">
              <a:latin typeface="Eras Light ITC" pitchFamily="34" charset="0"/>
            </a:endParaRPr>
          </a:p>
          <a:p>
            <a:endParaRPr lang="en-US" dirty="0">
              <a:latin typeface="Eras Light ITC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Eras Bold ITC"/>
              </a:rPr>
              <a:t>Chi-Square Test for Gender and Marshmallow Preference</a:t>
            </a:r>
            <a:endParaRPr lang="en-US" dirty="0">
              <a:latin typeface="Eras Bold IT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160020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Eras Light ITC" pitchFamily="34" charset="0"/>
              </a:rPr>
              <a:t>Goodness of Fit</a:t>
            </a:r>
          </a:p>
          <a:p>
            <a:r>
              <a:rPr lang="en-US" dirty="0" smtClean="0">
                <a:latin typeface="Eras Light ITC" pitchFamily="34" charset="0"/>
              </a:rPr>
              <a:t>DF= 1</a:t>
            </a:r>
          </a:p>
          <a:p>
            <a:r>
              <a:rPr lang="en-US" dirty="0" smtClean="0">
                <a:latin typeface="Eras Light ITC" pitchFamily="34" charset="0"/>
              </a:rPr>
              <a:t>Conditions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3886200"/>
            <a:ext cx="3352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800" dirty="0" smtClean="0">
                <a:latin typeface="Eras Light ITC" pitchFamily="34" charset="0"/>
              </a:rPr>
              <a:t>Categorical Data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latin typeface="Eras Light ITC" pitchFamily="34" charset="0"/>
              </a:rPr>
              <a:t>SRS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latin typeface="Eras Light ITC" pitchFamily="34" charset="0"/>
              </a:rPr>
              <a:t>All expected counts &gt; 5</a:t>
            </a:r>
            <a:endParaRPr lang="en-US" sz="2800" dirty="0">
              <a:latin typeface="Eras Light ITC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362200" y="55626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419600" y="3962400"/>
            <a:ext cx="3352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dirty="0" smtClean="0">
                <a:latin typeface="Eras Light ITC" pitchFamily="34" charset="0"/>
              </a:rPr>
              <a:t>Gender and Preference are categorical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latin typeface="Eras Light ITC" pitchFamily="34" charset="0"/>
              </a:rPr>
              <a:t>Random 100 people survey sample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latin typeface="Eras Light ITC" pitchFamily="34" charset="0"/>
              </a:rPr>
              <a:t>All expected counts &gt; 5</a:t>
            </a:r>
            <a:endParaRPr lang="en-US" sz="2400" dirty="0">
              <a:latin typeface="Eras Light ITC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7315200" y="61722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/>
          <p:nvPr/>
        </p:nvPicPr>
        <p:blipFill>
          <a:blip r:embed="rId2" cstate="print"/>
          <a:srcRect t="14713" r="32773" b="61379"/>
          <a:stretch>
            <a:fillRect/>
          </a:stretch>
        </p:blipFill>
        <p:spPr bwMode="auto">
          <a:xfrm>
            <a:off x="4419600" y="2286000"/>
            <a:ext cx="3810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Eras Bold ITC"/>
              </a:rPr>
              <a:t>Chi-Square Test for Gender and Marshmallow Preference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3459163"/>
          </a:xfrm>
        </p:spPr>
        <p:txBody>
          <a:bodyPr/>
          <a:lstStyle/>
          <a:p>
            <a:r>
              <a:rPr lang="en-US" sz="2000" dirty="0" smtClean="0">
                <a:latin typeface="Eras Light ITC" pitchFamily="34" charset="0"/>
              </a:rPr>
              <a:t>Ho: there is not an association between gender and marshmallow preference</a:t>
            </a:r>
          </a:p>
          <a:p>
            <a:r>
              <a:rPr lang="en-US" sz="2000" dirty="0" smtClean="0">
                <a:latin typeface="Eras Light ITC" pitchFamily="34" charset="0"/>
              </a:rPr>
              <a:t>Ha: there is an association between gender and marshmallow preference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399" y="4114800"/>
            <a:ext cx="3122543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657600" y="4191000"/>
            <a:ext cx="472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(10-12)²+ (9-7)²+…= 1.082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0" y="4648200"/>
            <a:ext cx="1524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12            7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648200" y="4572000"/>
            <a:ext cx="457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886200" y="4572000"/>
            <a:ext cx="533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752600" y="5486400"/>
            <a:ext cx="48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P(          &gt;1.082|DF=1) = .2982</a:t>
            </a:r>
            <a:endParaRPr lang="en-US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 t="17391" r="84478" b="14578"/>
          <a:stretch>
            <a:fillRect/>
          </a:stretch>
        </p:blipFill>
        <p:spPr bwMode="auto">
          <a:xfrm>
            <a:off x="2057400" y="5410200"/>
            <a:ext cx="38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457200" y="5867400"/>
            <a:ext cx="777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Eras Light ITC" pitchFamily="34" charset="0"/>
              </a:rPr>
              <a:t>We fail to reject the Ho because the p-value .2982 &gt; alpha =.05.  We have sufficient evidence that there is no association between gender and marshmallow preference. 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Eras Bold ITC"/>
              </a:rPr>
              <a:t>Chi-Square Test for Age Group and Marshmallow Preference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160020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Eras Light ITC" pitchFamily="34" charset="0"/>
              </a:rPr>
              <a:t>Goodness of Fit</a:t>
            </a:r>
          </a:p>
          <a:p>
            <a:r>
              <a:rPr lang="en-US" dirty="0" smtClean="0">
                <a:latin typeface="Eras Light ITC" pitchFamily="34" charset="0"/>
              </a:rPr>
              <a:t>DF= 3</a:t>
            </a:r>
          </a:p>
          <a:p>
            <a:r>
              <a:rPr lang="en-US" dirty="0" smtClean="0">
                <a:latin typeface="Eras Light ITC" pitchFamily="34" charset="0"/>
              </a:rPr>
              <a:t>Conditions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3886200"/>
            <a:ext cx="3352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800" dirty="0" smtClean="0">
                <a:latin typeface="Eras Light ITC" pitchFamily="34" charset="0"/>
              </a:rPr>
              <a:t>Categorical Data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latin typeface="Eras Light ITC" pitchFamily="34" charset="0"/>
              </a:rPr>
              <a:t>SRS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latin typeface="Eras Light ITC" pitchFamily="34" charset="0"/>
              </a:rPr>
              <a:t>All expected counts &gt; 5</a:t>
            </a:r>
            <a:endParaRPr lang="en-US" sz="2800" dirty="0">
              <a:latin typeface="Eras Light IT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19600" y="3962400"/>
            <a:ext cx="3352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dirty="0" smtClean="0">
                <a:latin typeface="Eras Light ITC" pitchFamily="34" charset="0"/>
              </a:rPr>
              <a:t>Age group and Preference are categorical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latin typeface="Eras Light ITC" pitchFamily="34" charset="0"/>
              </a:rPr>
              <a:t>Random 100 people survey sample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latin typeface="Eras Light ITC" pitchFamily="34" charset="0"/>
              </a:rPr>
              <a:t>All expected counts &gt; 5 (except 2)</a:t>
            </a:r>
            <a:endParaRPr lang="en-US" sz="2400" dirty="0">
              <a:latin typeface="Eras Light ITC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rcRect t="14146" r="21795" b="63209"/>
          <a:stretch>
            <a:fillRect/>
          </a:stretch>
        </p:blipFill>
        <p:spPr bwMode="auto">
          <a:xfrm>
            <a:off x="3886200" y="2286000"/>
            <a:ext cx="4648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Eras Bold ITC"/>
              </a:rPr>
              <a:t>Chi-Square Test for Age Group and Marshmallow Preference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3459163"/>
          </a:xfrm>
        </p:spPr>
        <p:txBody>
          <a:bodyPr/>
          <a:lstStyle/>
          <a:p>
            <a:r>
              <a:rPr lang="en-US" sz="2000" dirty="0" smtClean="0">
                <a:latin typeface="Eras Light ITC" pitchFamily="34" charset="0"/>
              </a:rPr>
              <a:t>Ho: there is not an association between age group and marshmallow preference</a:t>
            </a:r>
          </a:p>
          <a:p>
            <a:r>
              <a:rPr lang="en-US" sz="2000" dirty="0" smtClean="0">
                <a:latin typeface="Eras Light ITC" pitchFamily="34" charset="0"/>
              </a:rPr>
              <a:t>Ha: there is an association between age group and marshmallow preference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399" y="4114800"/>
            <a:ext cx="3122543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657600" y="4191000"/>
            <a:ext cx="472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(7- 6.8)²+ (8- 6.7)²+…= .9148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10000" y="4648200"/>
            <a:ext cx="1524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6.8            6.7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3886200" y="4572000"/>
            <a:ext cx="533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648200" y="4572000"/>
            <a:ext cx="533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752600" y="5486400"/>
            <a:ext cx="48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P(          &gt;.9148|DF=3) = .8219</a:t>
            </a:r>
            <a:endParaRPr lang="en-US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/>
          <a:srcRect t="17391" r="84478" b="14578"/>
          <a:stretch>
            <a:fillRect/>
          </a:stretch>
        </p:blipFill>
        <p:spPr bwMode="auto">
          <a:xfrm>
            <a:off x="2057400" y="5410200"/>
            <a:ext cx="38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609600" y="5934670"/>
            <a:ext cx="7848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Eras Light ITC" pitchFamily="34" charset="0"/>
              </a:rPr>
              <a:t>We fail to reject the Ho because the p-value .8219 &gt; alpha =.05.  We have sufficient evidence that there is no association between age group and marshmallow preference.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00873-20110103-17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6800" y="3733800"/>
            <a:ext cx="3810000" cy="2857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Eras Bold ITC"/>
              </a:rPr>
              <a:t>Concluding…</a:t>
            </a:r>
            <a:endParaRPr lang="en-US" dirty="0">
              <a:latin typeface="Eras Bold IT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1722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Eras Light ITC" pitchFamily="34" charset="0"/>
              </a:rPr>
              <a:t>Through the intervals, we found that all together, the average mean of marshmallows per packet from Swiss Miss is between15.2164 and 17.0003 marshmallows.</a:t>
            </a:r>
          </a:p>
          <a:p>
            <a:r>
              <a:rPr lang="en-US" dirty="0" smtClean="0">
                <a:latin typeface="Eras Light ITC" pitchFamily="34" charset="0"/>
              </a:rPr>
              <a:t>Our Chi-Square tests revealed that both gender and age group have no association to drinking hot chocolate with or without marshmallows.  </a:t>
            </a:r>
            <a:endParaRPr lang="en-US" dirty="0">
              <a:latin typeface="Eras Light ITC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Eras Bold ITC"/>
              </a:rPr>
              <a:t>Application to Population</a:t>
            </a:r>
            <a:endParaRPr lang="en-US" dirty="0">
              <a:latin typeface="Eras Bold IT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Eras Light ITC" pitchFamily="34" charset="0"/>
              </a:rPr>
              <a:t>Majority of Bucks County residents prefer marshmallows in their Hot Chocolate </a:t>
            </a:r>
          </a:p>
          <a:p>
            <a:pPr lvl="1"/>
            <a:r>
              <a:rPr lang="en-US" dirty="0" smtClean="0">
                <a:latin typeface="Eras Light ITC" pitchFamily="34" charset="0"/>
              </a:rPr>
              <a:t>Their age and gender remains independent from this preference.</a:t>
            </a:r>
          </a:p>
          <a:p>
            <a:r>
              <a:rPr lang="en-US" dirty="0" smtClean="0">
                <a:latin typeface="Eras Light ITC" pitchFamily="34" charset="0"/>
              </a:rPr>
              <a:t>Swiss Miss Hot Chocolate sold in </a:t>
            </a:r>
            <a:r>
              <a:rPr lang="en-US" dirty="0" err="1" smtClean="0">
                <a:latin typeface="Eras Light ITC" pitchFamily="34" charset="0"/>
              </a:rPr>
              <a:t>Genaurdis</a:t>
            </a:r>
            <a:r>
              <a:rPr lang="en-US" dirty="0" smtClean="0">
                <a:latin typeface="Eras Light ITC" pitchFamily="34" charset="0"/>
              </a:rPr>
              <a:t>, Acme, and </a:t>
            </a:r>
            <a:r>
              <a:rPr lang="en-US" dirty="0" err="1" smtClean="0">
                <a:latin typeface="Eras Light ITC" pitchFamily="34" charset="0"/>
              </a:rPr>
              <a:t>Wegmans</a:t>
            </a:r>
            <a:r>
              <a:rPr lang="en-US" dirty="0" smtClean="0">
                <a:latin typeface="Eras Light ITC" pitchFamily="34" charset="0"/>
              </a:rPr>
              <a:t> in Bucks County all appeared to have randomized marshmallow quantities per packet,  having similar intervals.</a:t>
            </a:r>
            <a:endParaRPr lang="en-US" dirty="0">
              <a:latin typeface="Eras Light ITC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Eras Bold ITC"/>
              </a:rPr>
              <a:t>Bias and Error</a:t>
            </a:r>
            <a:endParaRPr lang="en-US" dirty="0">
              <a:latin typeface="Eras Bold IT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Eras Light ITC" pitchFamily="34" charset="0"/>
              </a:rPr>
              <a:t>A person missed at </a:t>
            </a:r>
            <a:r>
              <a:rPr lang="en-US" dirty="0" err="1" smtClean="0">
                <a:latin typeface="Eras Light ITC" pitchFamily="34" charset="0"/>
              </a:rPr>
              <a:t>Wegmans</a:t>
            </a:r>
            <a:r>
              <a:rPr lang="en-US" dirty="0" smtClean="0">
                <a:latin typeface="Eras Light ITC" pitchFamily="34" charset="0"/>
              </a:rPr>
              <a:t> during the survey</a:t>
            </a:r>
          </a:p>
          <a:p>
            <a:r>
              <a:rPr lang="en-US" dirty="0" smtClean="0">
                <a:latin typeface="Eras Light ITC" pitchFamily="34" charset="0"/>
              </a:rPr>
              <a:t>People who chose not to answer, voluntary response</a:t>
            </a:r>
          </a:p>
          <a:p>
            <a:r>
              <a:rPr lang="en-US" dirty="0" smtClean="0">
                <a:latin typeface="Eras Light ITC" pitchFamily="34" charset="0"/>
              </a:rPr>
              <a:t>Wrong estimation of age group</a:t>
            </a:r>
          </a:p>
          <a:p>
            <a:r>
              <a:rPr lang="en-US" dirty="0" smtClean="0">
                <a:latin typeface="Eras Light ITC" pitchFamily="34" charset="0"/>
              </a:rPr>
              <a:t>Difference in counting certain marshmallows</a:t>
            </a:r>
          </a:p>
          <a:p>
            <a:pPr lvl="1"/>
            <a:r>
              <a:rPr lang="en-US" dirty="0" smtClean="0">
                <a:latin typeface="Eras Light ITC" pitchFamily="34" charset="0"/>
              </a:rPr>
              <a:t>Broken pieces or conjoined</a:t>
            </a:r>
          </a:p>
          <a:p>
            <a:r>
              <a:rPr lang="en-US" dirty="0" smtClean="0">
                <a:latin typeface="Eras Light ITC" pitchFamily="34" charset="0"/>
              </a:rPr>
              <a:t>Could have…</a:t>
            </a:r>
          </a:p>
          <a:p>
            <a:pPr lvl="1"/>
            <a:r>
              <a:rPr lang="en-US" dirty="0" smtClean="0">
                <a:latin typeface="Eras Light ITC" pitchFamily="34" charset="0"/>
              </a:rPr>
              <a:t>Increased sample size</a:t>
            </a:r>
          </a:p>
          <a:p>
            <a:pPr lvl="1"/>
            <a:r>
              <a:rPr lang="en-US" dirty="0" smtClean="0">
                <a:latin typeface="Eras Light ITC" pitchFamily="34" charset="0"/>
              </a:rPr>
              <a:t>Avoided voluntary response bias some how</a:t>
            </a:r>
          </a:p>
          <a:p>
            <a:pPr lvl="1"/>
            <a:r>
              <a:rPr lang="en-US" dirty="0" smtClean="0">
                <a:latin typeface="Eras Light ITC" pitchFamily="34" charset="0"/>
              </a:rPr>
              <a:t>Gone to different places besides </a:t>
            </a:r>
            <a:r>
              <a:rPr lang="en-US" dirty="0" err="1" smtClean="0">
                <a:latin typeface="Eras Light ITC" pitchFamily="34" charset="0"/>
              </a:rPr>
              <a:t>Wegmans</a:t>
            </a:r>
            <a:endParaRPr lang="en-US" dirty="0" smtClean="0">
              <a:latin typeface="Eras Light ITC" pitchFamily="34" charset="0"/>
            </a:endParaRPr>
          </a:p>
          <a:p>
            <a:pPr lvl="1"/>
            <a:endParaRPr lang="en-US" dirty="0" smtClean="0">
              <a:latin typeface="Eras Light ITC" pitchFamily="34" charset="0"/>
            </a:endParaRPr>
          </a:p>
          <a:p>
            <a:endParaRPr lang="en-US" dirty="0">
              <a:latin typeface="Eras Light ITC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Eras Bold ITC"/>
              </a:rPr>
              <a:t>Personal Opinions</a:t>
            </a:r>
            <a:endParaRPr lang="en-US" dirty="0">
              <a:latin typeface="Eras Bold IT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3886200" cy="4906963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Eras Light ITC" pitchFamily="34" charset="0"/>
              </a:rPr>
              <a:t>Skyler : It was awkward approaching some of the people at </a:t>
            </a:r>
            <a:r>
              <a:rPr lang="en-US" sz="2400" dirty="0" err="1" smtClean="0">
                <a:latin typeface="Eras Light ITC" pitchFamily="34" charset="0"/>
              </a:rPr>
              <a:t>Wegmans</a:t>
            </a:r>
            <a:r>
              <a:rPr lang="en-US" sz="2400" dirty="0" smtClean="0">
                <a:latin typeface="Eras Light ITC" pitchFamily="34" charset="0"/>
              </a:rPr>
              <a:t> because they didn’t take me seriously. Sifting was a blast! </a:t>
            </a:r>
          </a:p>
          <a:p>
            <a:r>
              <a:rPr lang="en-US" sz="2400" dirty="0" smtClean="0">
                <a:latin typeface="Eras Light ITC" pitchFamily="34" charset="0"/>
              </a:rPr>
              <a:t>Vivian : Unique process with a sifter and massive amounts of hot chocolate powder up my nostrils, my mom zip lock bagged them to save them for later consumption </a:t>
            </a:r>
            <a:endParaRPr lang="en-US" sz="2400" dirty="0">
              <a:latin typeface="Eras Light ITC" pitchFamily="34" charset="0"/>
            </a:endParaRPr>
          </a:p>
        </p:txBody>
      </p:sp>
      <p:pic>
        <p:nvPicPr>
          <p:cNvPr id="4" name="Picture 3" descr="IMG00872-20110103-17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14800" y="1447800"/>
            <a:ext cx="4826000" cy="36195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thriftynorthwestmom.com/wp-content/uploads/2011/01/swiss-miss-hot-chocolate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8000" r="1333" b="9333"/>
          <a:stretch>
            <a:fillRect/>
          </a:stretch>
        </p:blipFill>
        <p:spPr bwMode="auto">
          <a:xfrm>
            <a:off x="533399" y="0"/>
            <a:ext cx="8185355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Eras Bold ITC" pitchFamily="34" charset="0"/>
              </a:rPr>
              <a:t>Swiss Miss Hot Chocolate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b="1" dirty="0" smtClean="0">
                <a:latin typeface="Eras Light ITC" pitchFamily="34" charset="0"/>
              </a:rPr>
              <a:t>Sold by an American Food Company, ConAgra Foods Inc.</a:t>
            </a:r>
          </a:p>
          <a:p>
            <a:r>
              <a:rPr lang="en-US" sz="2800" b="1" dirty="0" smtClean="0">
                <a:latin typeface="Eras Light ITC" pitchFamily="34" charset="0"/>
              </a:rPr>
              <a:t>Available In: </a:t>
            </a:r>
          </a:p>
          <a:p>
            <a:pPr lvl="1"/>
            <a:r>
              <a:rPr lang="en-US" sz="2400" b="1" dirty="0" smtClean="0">
                <a:latin typeface="Eras Light ITC" pitchFamily="34" charset="0"/>
              </a:rPr>
              <a:t>regular and "no sugar added“</a:t>
            </a:r>
          </a:p>
          <a:p>
            <a:pPr lvl="1"/>
            <a:r>
              <a:rPr lang="en-US" sz="2400" b="1" dirty="0" smtClean="0">
                <a:latin typeface="Eras Light ITC" pitchFamily="34" charset="0"/>
              </a:rPr>
              <a:t> with or without small marshmallows</a:t>
            </a:r>
          </a:p>
          <a:p>
            <a:pPr lvl="1"/>
            <a:r>
              <a:rPr lang="en-US" sz="2400" b="1" dirty="0" smtClean="0">
                <a:latin typeface="Eras Light ITC" pitchFamily="34" charset="0"/>
              </a:rPr>
              <a:t>Great Start Cocoa (fortified with 15 essential vitamins and minerals)</a:t>
            </a:r>
          </a:p>
          <a:p>
            <a:pPr lvl="1"/>
            <a:r>
              <a:rPr lang="en-US" sz="2400" b="1" dirty="0" smtClean="0">
                <a:latin typeface="Eras Light ITC" pitchFamily="34" charset="0"/>
              </a:rPr>
              <a:t>Pick-Me-Up (with 67 mg of caffeine/packet)</a:t>
            </a:r>
          </a:p>
          <a:p>
            <a:r>
              <a:rPr lang="en-US" b="1" dirty="0" smtClean="0">
                <a:latin typeface="Eras Light ITC" pitchFamily="34" charset="0"/>
              </a:rPr>
              <a:t>For over 20 years, Swiss Miss sales remained at about 40% of national cocoa mix sales for many years</a:t>
            </a:r>
          </a:p>
          <a:p>
            <a:endParaRPr lang="en-US" dirty="0">
              <a:latin typeface="Eras Light ITC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Eras Bold ITC" pitchFamily="34" charset="0"/>
              </a:rPr>
              <a:t>Procedure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Eras Light ITC" pitchFamily="34" charset="0"/>
              </a:rPr>
              <a:t>At </a:t>
            </a:r>
            <a:r>
              <a:rPr lang="en-US" dirty="0" err="1" smtClean="0">
                <a:latin typeface="Eras Light ITC" pitchFamily="34" charset="0"/>
              </a:rPr>
              <a:t>Wegmans</a:t>
            </a:r>
            <a:r>
              <a:rPr lang="en-US" dirty="0" smtClean="0">
                <a:latin typeface="Eras Light ITC" pitchFamily="34" charset="0"/>
              </a:rPr>
              <a:t>, over a total of 4 hours, we approached every fifth person to come out of the store.</a:t>
            </a:r>
          </a:p>
          <a:p>
            <a:pPr marL="914400" lvl="1" indent="-514350">
              <a:buFont typeface="+mj-lt"/>
              <a:buAutoNum type="alphaLcPeriod"/>
            </a:pPr>
            <a:r>
              <a:rPr lang="en-US" dirty="0" smtClean="0">
                <a:latin typeface="Eras Light ITC" pitchFamily="34" charset="0"/>
              </a:rPr>
              <a:t>Made sure to survey people at various times of the day </a:t>
            </a:r>
          </a:p>
          <a:p>
            <a:pPr marL="914400" lvl="1" indent="-514350">
              <a:buFont typeface="+mj-lt"/>
              <a:buAutoNum type="alphaLcPeriod"/>
            </a:pPr>
            <a:r>
              <a:rPr lang="en-US" dirty="0" smtClean="0">
                <a:latin typeface="Eras Light ITC" pitchFamily="34" charset="0"/>
              </a:rPr>
              <a:t>Wanted to get voluntary responses from people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Eras Light ITC" pitchFamily="34" charset="0"/>
              </a:rPr>
              <a:t>After the survey, we went on to test our numerical data	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Eras Light ITC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00871-20110103-17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29200" y="2667000"/>
            <a:ext cx="3708400" cy="27813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Eras Bold ITC" pitchFamily="34" charset="0"/>
              </a:rPr>
              <a:t>Procedure</a:t>
            </a:r>
            <a:r>
              <a:rPr lang="en-US" dirty="0" smtClean="0"/>
              <a:t> </a:t>
            </a:r>
            <a:r>
              <a:rPr lang="en-US" dirty="0" smtClean="0">
                <a:latin typeface="Eras Bold ITC" pitchFamily="34" charset="0"/>
              </a:rPr>
              <a:t>(cont.)</a:t>
            </a:r>
            <a:endParaRPr lang="en-US" dirty="0">
              <a:latin typeface="Eras Bold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4419600" cy="5486400"/>
          </a:xfrm>
        </p:spPr>
        <p:txBody>
          <a:bodyPr>
            <a:normAutofit fontScale="77500" lnSpcReduction="20000"/>
          </a:bodyPr>
          <a:lstStyle/>
          <a:p>
            <a:pPr marL="857250" lvl="2" indent="-457200">
              <a:buFont typeface="+mj-lt"/>
              <a:buAutoNum type="alphaLcPeriod"/>
            </a:pPr>
            <a:r>
              <a:rPr lang="en-US" sz="2900" dirty="0" smtClean="0">
                <a:latin typeface="Eras Light ITC" pitchFamily="34" charset="0"/>
              </a:rPr>
              <a:t>Bought 4 boxes of Swiss Miss Hot Chocolate with Marshmallows from 3 different grocery stores (</a:t>
            </a:r>
            <a:r>
              <a:rPr lang="en-US" sz="2900" dirty="0" err="1" smtClean="0">
                <a:latin typeface="Eras Light ITC" pitchFamily="34" charset="0"/>
              </a:rPr>
              <a:t>Genaurdis</a:t>
            </a:r>
            <a:r>
              <a:rPr lang="en-US" sz="2900" dirty="0" smtClean="0">
                <a:latin typeface="Eras Light ITC" pitchFamily="34" charset="0"/>
              </a:rPr>
              <a:t>, Acme, </a:t>
            </a:r>
            <a:r>
              <a:rPr lang="en-US" sz="2900" dirty="0" err="1" smtClean="0">
                <a:latin typeface="Eras Light ITC" pitchFamily="34" charset="0"/>
              </a:rPr>
              <a:t>Wegmans</a:t>
            </a:r>
            <a:r>
              <a:rPr lang="en-US" sz="2900" dirty="0" smtClean="0">
                <a:latin typeface="Eras Light ITC" pitchFamily="34" charset="0"/>
              </a:rPr>
              <a:t>)</a:t>
            </a:r>
          </a:p>
          <a:p>
            <a:pPr marL="857250" lvl="2" indent="-457200">
              <a:buFont typeface="+mj-lt"/>
              <a:buAutoNum type="alphaLcPeriod"/>
            </a:pPr>
            <a:r>
              <a:rPr lang="en-US" sz="2900" dirty="0" smtClean="0">
                <a:latin typeface="Eras Light ITC" pitchFamily="34" charset="0"/>
              </a:rPr>
              <a:t>Each box had 10 packets, resulting in 40 samples from each store, increasing our sample size</a:t>
            </a:r>
          </a:p>
          <a:p>
            <a:pPr marL="857250" lvl="2" indent="-457200">
              <a:buFont typeface="+mj-lt"/>
              <a:buAutoNum type="alphaLcPeriod"/>
            </a:pPr>
            <a:r>
              <a:rPr lang="en-US" sz="2900" dirty="0" smtClean="0">
                <a:latin typeface="Eras Light ITC" pitchFamily="34" charset="0"/>
              </a:rPr>
              <a:t>In their store grouping, we opened the packets and sifted through the hot chocolate in order to count all the marshmallows in one packet.</a:t>
            </a:r>
          </a:p>
          <a:p>
            <a:pPr marL="857250" lvl="2" indent="-457200">
              <a:buFont typeface="+mj-lt"/>
              <a:buAutoNum type="alphaLcPeriod"/>
            </a:pPr>
            <a:r>
              <a:rPr lang="en-US" sz="2900" dirty="0" smtClean="0">
                <a:latin typeface="Eras Light ITC" pitchFamily="34" charset="0"/>
              </a:rPr>
              <a:t>We repeated this process for each of the 40 packets from the different stores.</a:t>
            </a:r>
          </a:p>
          <a:p>
            <a:pPr marL="857250" lvl="2" indent="-457200">
              <a:buFont typeface="+mj-lt"/>
              <a:buAutoNum type="alphaLcPeriod"/>
            </a:pPr>
            <a:endParaRPr lang="en-US" dirty="0" smtClean="0">
              <a:latin typeface="Eras Light ITC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Eras Bold ITC" pitchFamily="34" charset="0"/>
              </a:rPr>
              <a:t>Marshmallow Count: </a:t>
            </a:r>
            <a:r>
              <a:rPr lang="en-US" dirty="0" err="1" smtClean="0">
                <a:latin typeface="Eras Bold ITC" pitchFamily="34" charset="0"/>
              </a:rPr>
              <a:t>Genaurdis</a:t>
            </a:r>
            <a:endParaRPr lang="en-US" dirty="0">
              <a:latin typeface="Eras Bold ITC" pitchFamily="34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0"/>
            <a:ext cx="3429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4143375"/>
            <a:ext cx="342900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495800" y="1828800"/>
            <a:ext cx="42672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Eras Light ITC" pitchFamily="34" charset="0"/>
              </a:rPr>
              <a:t>Histogram: </a:t>
            </a:r>
            <a:r>
              <a:rPr lang="en-US" sz="2800" dirty="0" err="1" smtClean="0">
                <a:latin typeface="Eras Light ITC" pitchFamily="34" charset="0"/>
              </a:rPr>
              <a:t>Unimodal</a:t>
            </a:r>
            <a:r>
              <a:rPr lang="en-US" sz="2800" dirty="0" smtClean="0">
                <a:latin typeface="Eras Light ITC" pitchFamily="34" charset="0"/>
              </a:rPr>
              <a:t>, roughly symmetric, (8,28), center roughly at 17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Eras Light ITC" pitchFamily="34" charset="0"/>
              </a:rPr>
              <a:t>Normal Quartile Plot: Strong and Linear= normal model 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>
                <a:latin typeface="Eras Light ITC" pitchFamily="34" charset="0"/>
              </a:rPr>
              <a:t>Only whole numbers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Eras Bold ITC" pitchFamily="34" charset="0"/>
              </a:rPr>
              <a:t>Marshmallow Count: </a:t>
            </a:r>
            <a:r>
              <a:rPr lang="en-US" dirty="0" err="1" smtClean="0">
                <a:latin typeface="Eras Bold ITC" pitchFamily="34" charset="0"/>
              </a:rPr>
              <a:t>Genaurdis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752600"/>
            <a:ext cx="3276600" cy="3807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286000"/>
            <a:ext cx="32766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09600" y="44196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Eras Bold ITC" pitchFamily="34" charset="0"/>
              </a:rPr>
              <a:t>Marshmallow Count: Acme</a:t>
            </a:r>
            <a:endParaRPr lang="en-US" dirty="0">
              <a:latin typeface="Eras Bold ITC" pitchFamily="34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962400"/>
            <a:ext cx="3657600" cy="2740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143000"/>
            <a:ext cx="3657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495800" y="1828800"/>
            <a:ext cx="42672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Eras Light ITC" pitchFamily="34" charset="0"/>
              </a:rPr>
              <a:t>Histogram: One mode with numerous peaks, slightly right skewed, (8,27), center roughly at 15, gap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Eras Light ITC" pitchFamily="34" charset="0"/>
              </a:rPr>
              <a:t>Normal Quartile Plot: Strong and Linear= normal model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>
                <a:latin typeface="Eras Light ITC" pitchFamily="34" charset="0"/>
              </a:rPr>
              <a:t>Only whole numbers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Eras Bold ITC" pitchFamily="34" charset="0"/>
              </a:rPr>
              <a:t>Marshmallow Count: Acme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057400"/>
            <a:ext cx="3826463" cy="3121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828800"/>
            <a:ext cx="3048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1097</Words>
  <Application>Microsoft Office PowerPoint</Application>
  <PresentationFormat>On-screen Show (4:3)</PresentationFormat>
  <Paragraphs>131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The Adventures of the Swiss Miss Marshmallows</vt:lpstr>
      <vt:lpstr>Description of Project</vt:lpstr>
      <vt:lpstr>Swiss Miss Hot Chocolate</vt:lpstr>
      <vt:lpstr>Procedure </vt:lpstr>
      <vt:lpstr>Procedure (cont.)</vt:lpstr>
      <vt:lpstr>Marshmallow Count: Genaurdis</vt:lpstr>
      <vt:lpstr>Marshmallow Count: Genaurdis</vt:lpstr>
      <vt:lpstr>Marshmallow Count: Acme</vt:lpstr>
      <vt:lpstr>Marshmallow Count: Acme</vt:lpstr>
      <vt:lpstr>Marshmallow Count: Wegmans</vt:lpstr>
      <vt:lpstr>Marshmallow Count: Wegmans</vt:lpstr>
      <vt:lpstr>Marshmallow Count: All Together</vt:lpstr>
      <vt:lpstr>Survey: Age Group &amp; Age Group with Preference</vt:lpstr>
      <vt:lpstr>Survey: Gender &amp; Gender with Preference</vt:lpstr>
      <vt:lpstr>T-Intervals Of Marshmallow Count Conditions</vt:lpstr>
      <vt:lpstr>1SampTInterval: Genaurdis Marshmallows per packet</vt:lpstr>
      <vt:lpstr>1SampTInterval: Acme Marshmallows per packet</vt:lpstr>
      <vt:lpstr>1SampTInterval: Wegmans Marshmallows per packet</vt:lpstr>
      <vt:lpstr>1SampTInterval: All Together Marshmallows per packet</vt:lpstr>
      <vt:lpstr>Chi-Square Test for Gender and Marshmallow Preference</vt:lpstr>
      <vt:lpstr>Chi-Square Test for Gender and Marshmallow Preference</vt:lpstr>
      <vt:lpstr>Chi-Square Test for Age Group and Marshmallow Preference</vt:lpstr>
      <vt:lpstr>Chi-Square Test for Age Group and Marshmallow Preference</vt:lpstr>
      <vt:lpstr>Concluding…</vt:lpstr>
      <vt:lpstr>Application to Population</vt:lpstr>
      <vt:lpstr>Bias and Error</vt:lpstr>
      <vt:lpstr>Personal Opinions</vt:lpstr>
    </vt:vector>
  </TitlesOfParts>
  <Company>Central Bucks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Adventures of the Swiss Miss</dc:title>
  <dc:creator>Skumpija.V459</dc:creator>
  <cp:lastModifiedBy>Skumpija.V459</cp:lastModifiedBy>
  <cp:revision>61</cp:revision>
  <dcterms:created xsi:type="dcterms:W3CDTF">2010-12-23T17:39:07Z</dcterms:created>
  <dcterms:modified xsi:type="dcterms:W3CDTF">2011-01-10T14:34:52Z</dcterms:modified>
</cp:coreProperties>
</file>